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1930" autoAdjust="0"/>
  </p:normalViewPr>
  <p:slideViewPr>
    <p:cSldViewPr snapToGrid="0">
      <p:cViewPr>
        <p:scale>
          <a:sx n="100" d="100"/>
          <a:sy n="100" d="100"/>
        </p:scale>
        <p:origin x="-72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5" Type="http://schemas.openxmlformats.org/officeDocument/2006/relationships/image" Target="../media/image5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45CF4-BC05-4874-86CA-D2F014613958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67DA1-ED31-49D3-B9AD-66F8EF439D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9920" cy="66008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6720" y="1066800"/>
            <a:ext cx="8270240" cy="5354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799840" y="6492240"/>
            <a:ext cx="4886960" cy="22923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G&amp;R 4VWOB H12 </a:t>
            </a:r>
            <a:r>
              <a:rPr lang="en-US" dirty="0" err="1" smtClean="0"/>
              <a:t>Samenvatting</a:t>
            </a:r>
            <a:r>
              <a:rPr lang="en-US" dirty="0" smtClean="0"/>
              <a:t>  Dr.ir. F.J. </a:t>
            </a:r>
            <a:r>
              <a:rPr lang="en-US" dirty="0" err="1" smtClean="0"/>
              <a:t>Brandsma</a:t>
            </a:r>
            <a:r>
              <a:rPr lang="en-US" dirty="0" smtClean="0"/>
              <a:t> </a:t>
            </a:r>
            <a:fld id="{FC89B329-AEC0-4F33-B659-AA6744A568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9920" cy="66008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6720" y="1066800"/>
            <a:ext cx="8270240" cy="5354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3799840" y="6492240"/>
            <a:ext cx="4886960" cy="22923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G&amp;R 4VWOB H12 </a:t>
            </a:r>
            <a:r>
              <a:rPr lang="en-US" dirty="0" err="1" smtClean="0"/>
              <a:t>Samenvatting</a:t>
            </a:r>
            <a:r>
              <a:rPr lang="en-US" dirty="0" smtClean="0"/>
              <a:t>  Dr.ir. F.J. </a:t>
            </a:r>
            <a:r>
              <a:rPr lang="en-US" dirty="0" err="1" smtClean="0"/>
              <a:t>Brandsma</a:t>
            </a:r>
            <a:r>
              <a:rPr lang="en-US" dirty="0" smtClean="0"/>
              <a:t> </a:t>
            </a:r>
            <a:fld id="{FC89B329-AEC0-4F33-B659-AA6744A568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5089-4F4F-4A3C-A96C-DAC179791432}" type="datetimeFigureOut">
              <a:rPr lang="nl-NL" smtClean="0"/>
              <a:pPr/>
              <a:t>14-11-2012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B329-AEC0-4F33-B659-AA6744A568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png"/><Relationship Id="rId26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14.png"/><Relationship Id="rId2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7.png"/><Relationship Id="rId28" Type="http://schemas.openxmlformats.org/officeDocument/2006/relationships/oleObject" Target="../embeddings/oleObject9.bin"/><Relationship Id="rId10" Type="http://schemas.openxmlformats.org/officeDocument/2006/relationships/image" Target="../media/image4.wmf"/><Relationship Id="rId19" Type="http://schemas.openxmlformats.org/officeDocument/2006/relationships/image" Target="../media/image13.png"/><Relationship Id="rId31" Type="http://schemas.openxmlformats.org/officeDocument/2006/relationships/image" Target="../media/image10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6.png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3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30.wmf"/><Relationship Id="rId32" Type="http://schemas.openxmlformats.org/officeDocument/2006/relationships/image" Target="../media/image37.png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33.png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9.bin"/><Relationship Id="rId31" Type="http://schemas.openxmlformats.org/officeDocument/2006/relationships/image" Target="../media/image36.pn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55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29" Type="http://schemas.openxmlformats.org/officeDocument/2006/relationships/oleObject" Target="../embeddings/oleObject3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49.wmf"/><Relationship Id="rId32" Type="http://schemas.openxmlformats.org/officeDocument/2006/relationships/image" Target="../media/image53.wmf"/><Relationship Id="rId37" Type="http://schemas.openxmlformats.org/officeDocument/2006/relationships/image" Target="../media/image58.png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51.wmf"/><Relationship Id="rId36" Type="http://schemas.openxmlformats.org/officeDocument/2006/relationships/image" Target="../media/image57.png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52.wmf"/><Relationship Id="rId35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6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3.wmf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2.wmf"/><Relationship Id="rId19" Type="http://schemas.openxmlformats.org/officeDocument/2006/relationships/image" Target="../media/image67.png"/><Relationship Id="rId4" Type="http://schemas.openxmlformats.org/officeDocument/2006/relationships/image" Target="../media/image5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Eigenschappen van parabolen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7675" y="1247775"/>
            <a:ext cx="8286749" cy="561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800" dirty="0" smtClean="0"/>
              <a:t>Een kwadratische formule heeft als algemene vorm:</a:t>
            </a:r>
          </a:p>
          <a:p>
            <a:pPr>
              <a:buNone/>
            </a:pPr>
            <a:r>
              <a:rPr lang="nl-NL" sz="1800" dirty="0" smtClean="0"/>
              <a:t>De grafiek bij deze formule is een </a:t>
            </a:r>
            <a:r>
              <a:rPr lang="nl-NL" sz="1800" b="1" dirty="0" smtClean="0">
                <a:solidFill>
                  <a:srgbClr val="C00000"/>
                </a:solidFill>
              </a:rPr>
              <a:t>parabool.</a:t>
            </a:r>
            <a:r>
              <a:rPr lang="nl-NL" sz="1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nl-NL" sz="1800" dirty="0" smtClean="0"/>
              <a:t>Getal </a:t>
            </a:r>
            <a:r>
              <a:rPr lang="nl-NL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1800" dirty="0" smtClean="0"/>
              <a:t> (ook wel afbuigingsfactor genoemd) </a:t>
            </a:r>
          </a:p>
          <a:p>
            <a:pPr marL="0" indent="0">
              <a:buNone/>
            </a:pPr>
            <a:r>
              <a:rPr lang="nl-NL" sz="1800" dirty="0"/>
              <a:t> </a:t>
            </a:r>
            <a:r>
              <a:rPr lang="nl-NL" sz="1800" dirty="0" smtClean="0"/>
              <a:t>      bepaalt de “wijdte” van de grafiek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                     dalparabool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                     bergparabool</a:t>
            </a:r>
          </a:p>
          <a:p>
            <a:pPr>
              <a:buFont typeface="Wingdings" pitchFamily="2" charset="2"/>
              <a:buChar char="Ø"/>
            </a:pPr>
            <a:r>
              <a:rPr lang="nl-NL" sz="1800" dirty="0" smtClean="0"/>
              <a:t>Het snijpunt met de </a:t>
            </a:r>
            <a:r>
              <a:rPr lang="nl-NL" sz="1800" i="1" dirty="0" smtClean="0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nl-NL" sz="1800" dirty="0" smtClean="0"/>
              <a:t>as heet het </a:t>
            </a:r>
            <a:r>
              <a:rPr lang="nl-NL" sz="1800" b="1" dirty="0" smtClean="0">
                <a:solidFill>
                  <a:srgbClr val="C00000"/>
                </a:solidFill>
              </a:rPr>
              <a:t>startpunt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nl-NL" sz="1800" dirty="0" smtClean="0"/>
              <a:t>Het andere punt met             heet </a:t>
            </a:r>
            <a:r>
              <a:rPr lang="nl-NL" sz="1800" b="1" dirty="0" smtClean="0">
                <a:solidFill>
                  <a:srgbClr val="C00000"/>
                </a:solidFill>
              </a:rPr>
              <a:t>terugkeerpunt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Los op:</a:t>
            </a:r>
          </a:p>
          <a:p>
            <a:pPr>
              <a:buFont typeface="Wingdings" pitchFamily="2" charset="2"/>
              <a:buChar char="Ø"/>
            </a:pPr>
            <a:r>
              <a:rPr lang="nl-NL" sz="1800" dirty="0" smtClean="0"/>
              <a:t>De </a:t>
            </a:r>
            <a:r>
              <a:rPr lang="nl-NL" sz="1800" b="1" dirty="0" smtClean="0">
                <a:solidFill>
                  <a:srgbClr val="C00000"/>
                </a:solidFill>
              </a:rPr>
              <a:t>top</a:t>
            </a:r>
            <a:r>
              <a:rPr lang="nl-NL" sz="1800" dirty="0" smtClean="0"/>
              <a:t> ligt precies tussen 	start- en terugkeerpunt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nl-NL" sz="1800" dirty="0" smtClean="0"/>
              <a:t>De snijpunten met de </a:t>
            </a:r>
            <a:r>
              <a:rPr lang="nl-NL" sz="1800" i="1" dirty="0" smtClean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nl-NL" sz="1800" dirty="0" smtClean="0"/>
              <a:t>as heten </a:t>
            </a:r>
            <a:r>
              <a:rPr lang="nl-NL" sz="1800" b="1" dirty="0" smtClean="0">
                <a:solidFill>
                  <a:srgbClr val="C00000"/>
                </a:solidFill>
              </a:rPr>
              <a:t>nulpunten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Los op: </a:t>
            </a:r>
          </a:p>
          <a:p>
            <a:pPr>
              <a:buFont typeface="Wingdings" pitchFamily="2" charset="2"/>
              <a:buChar char="Ø"/>
            </a:pPr>
            <a:r>
              <a:rPr lang="nl-NL" sz="1800" dirty="0" smtClean="0"/>
              <a:t>De </a:t>
            </a:r>
            <a:r>
              <a:rPr lang="nl-NL" sz="1800" b="1" dirty="0" err="1" smtClean="0">
                <a:solidFill>
                  <a:srgbClr val="C00000"/>
                </a:solidFill>
              </a:rPr>
              <a:t>symmetrie-as</a:t>
            </a:r>
            <a:r>
              <a:rPr lang="nl-NL" sz="1800" dirty="0" smtClean="0"/>
              <a:t> is de verticale lijn door de top</a:t>
            </a:r>
          </a:p>
          <a:p>
            <a:pPr lvl="1">
              <a:buFont typeface="Arial" pitchFamily="34" charset="0"/>
              <a:buChar char="•"/>
            </a:pPr>
            <a:r>
              <a:rPr lang="nl-NL" sz="1800" dirty="0" smtClean="0"/>
              <a:t>Formule: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38775" y="1211263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3" imgW="1625600" imgH="368300" progId="Equation.DSMT4">
                  <p:embed/>
                </p:oleObj>
              </mc:Choice>
              <mc:Fallback>
                <p:oleObj name="Equation" r:id="rId3" imgW="1625600" imgH="3683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1211263"/>
                        <a:ext cx="1625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786177"/>
              </p:ext>
            </p:extLst>
          </p:nvPr>
        </p:nvGraphicFramePr>
        <p:xfrm>
          <a:off x="1216025" y="2667000"/>
          <a:ext cx="104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5" imgW="1040948" imgH="291973" progId="Equation.DSMT4">
                  <p:embed/>
                </p:oleObj>
              </mc:Choice>
              <mc:Fallback>
                <p:oleObj name="Equation" r:id="rId5" imgW="1040948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667000"/>
                        <a:ext cx="1041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46350"/>
              </p:ext>
            </p:extLst>
          </p:nvPr>
        </p:nvGraphicFramePr>
        <p:xfrm>
          <a:off x="1225550" y="2981325"/>
          <a:ext cx="104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7" imgW="1040948" imgH="291973" progId="Equation.DSMT4">
                  <p:embed/>
                </p:oleObj>
              </mc:Choice>
              <mc:Fallback>
                <p:oleObj name="Equation" r:id="rId7" imgW="1040948" imgH="291973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2981325"/>
                        <a:ext cx="1041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90186"/>
              </p:ext>
            </p:extLst>
          </p:nvPr>
        </p:nvGraphicFramePr>
        <p:xfrm>
          <a:off x="1206500" y="3628943"/>
          <a:ext cx="180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tion" r:id="rId9" imgW="1803400" imgH="292100" progId="Equation.DSMT4">
                  <p:embed/>
                </p:oleObj>
              </mc:Choice>
              <mc:Fallback>
                <p:oleObj name="Equation" r:id="rId9" imgW="1803400" imgH="2921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628943"/>
                        <a:ext cx="1803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32396"/>
              </p:ext>
            </p:extLst>
          </p:nvPr>
        </p:nvGraphicFramePr>
        <p:xfrm>
          <a:off x="2895600" y="4028993"/>
          <a:ext cx="558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11" imgW="558558" imgH="241195" progId="Equation.DSMT4">
                  <p:embed/>
                </p:oleObj>
              </mc:Choice>
              <mc:Fallback>
                <p:oleObj name="Equation" r:id="rId11" imgW="558558" imgH="241195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28993"/>
                        <a:ext cx="5588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94759"/>
              </p:ext>
            </p:extLst>
          </p:nvPr>
        </p:nvGraphicFramePr>
        <p:xfrm>
          <a:off x="2279650" y="5561013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Equation" r:id="rId13" imgW="1600200" imgH="317500" progId="Equation.DSMT4">
                  <p:embed/>
                </p:oleObj>
              </mc:Choice>
              <mc:Fallback>
                <p:oleObj name="Equation" r:id="rId13" imgW="1600200" imgH="3175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561013"/>
                        <a:ext cx="1600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63732"/>
              </p:ext>
            </p:extLst>
          </p:nvPr>
        </p:nvGraphicFramePr>
        <p:xfrm>
          <a:off x="2095500" y="4237038"/>
          <a:ext cx="1587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Equation" r:id="rId15" imgW="1586811" imgH="317362" progId="Equation.DSMT4">
                  <p:embed/>
                </p:oleObj>
              </mc:Choice>
              <mc:Fallback>
                <p:oleObj name="Equation" r:id="rId15" imgW="1586811" imgH="31736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237038"/>
                        <a:ext cx="1587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38850" y="1914526"/>
            <a:ext cx="2880000" cy="3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29325" y="1914526"/>
            <a:ext cx="2880000" cy="3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29325" y="1914526"/>
            <a:ext cx="2880000" cy="3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29325" y="1928812"/>
            <a:ext cx="2880000" cy="372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38850" y="1928812"/>
            <a:ext cx="2880000" cy="372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29325" y="1924051"/>
            <a:ext cx="2880000" cy="3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19800" y="1924051"/>
            <a:ext cx="2880000" cy="3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00750" y="1936587"/>
            <a:ext cx="2880000" cy="3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10275" y="1928812"/>
            <a:ext cx="2880000" cy="372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8793"/>
              </p:ext>
            </p:extLst>
          </p:nvPr>
        </p:nvGraphicFramePr>
        <p:xfrm>
          <a:off x="3860800" y="4327525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Vergelijking" r:id="rId26" imgW="1307880" imgH="279360" progId="Equation.3">
                  <p:embed/>
                </p:oleObj>
              </mc:Choice>
              <mc:Fallback>
                <p:oleObj name="Vergelijking" r:id="rId26" imgW="1307880" imgH="27936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327525"/>
                        <a:ext cx="1308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1421"/>
              </p:ext>
            </p:extLst>
          </p:nvPr>
        </p:nvGraphicFramePr>
        <p:xfrm>
          <a:off x="2308225" y="6302375"/>
          <a:ext cx="698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name="Vergelijking" r:id="rId28" imgW="698400" imgH="330120" progId="Equation.3">
                  <p:embed/>
                </p:oleObj>
              </mc:Choice>
              <mc:Fallback>
                <p:oleObj name="Vergelijking" r:id="rId28" imgW="698400" imgH="33012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6302375"/>
                        <a:ext cx="698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852411"/>
              </p:ext>
            </p:extLst>
          </p:nvPr>
        </p:nvGraphicFramePr>
        <p:xfrm>
          <a:off x="1314450" y="4949825"/>
          <a:ext cx="430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Vergelijking" r:id="rId30" imgW="4305240" imgH="330120" progId="Equation.3">
                  <p:embed/>
                </p:oleObj>
              </mc:Choice>
              <mc:Fallback>
                <p:oleObj name="Vergelijking" r:id="rId30" imgW="4305240" imgH="33012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949825"/>
                        <a:ext cx="4305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624" y="857249"/>
            <a:ext cx="8305801" cy="57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800" dirty="0" smtClean="0"/>
              <a:t>De  formule voor een parabool verschillende manieren geschreven worden (steeds</a:t>
            </a:r>
          </a:p>
          <a:p>
            <a:pPr>
              <a:buNone/>
            </a:pPr>
            <a:r>
              <a:rPr lang="nl-NL" sz="1800" dirty="0" smtClean="0"/>
              <a:t>met hetzelfde getal </a:t>
            </a:r>
            <a:r>
              <a:rPr lang="nl-NL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1800" dirty="0" smtClean="0"/>
              <a:t>!!). Bij iedere vorm kunnen één of meer eigenschappen van de</a:t>
            </a:r>
          </a:p>
          <a:p>
            <a:pPr>
              <a:buNone/>
            </a:pPr>
            <a:r>
              <a:rPr lang="nl-NL" sz="1800" dirty="0" smtClean="0"/>
              <a:t>parabool makkelijk bepaald worden</a:t>
            </a:r>
          </a:p>
          <a:p>
            <a:pPr>
              <a:buNone/>
            </a:pPr>
            <a:r>
              <a:rPr lang="nl-NL" sz="1800" b="1" dirty="0"/>
              <a:t>a</a:t>
            </a:r>
            <a:r>
              <a:rPr lang="nl-NL" sz="1800" b="1" dirty="0" smtClean="0"/>
              <a:t>bc- vorm:</a:t>
            </a:r>
          </a:p>
          <a:p>
            <a:endParaRPr lang="nl-NL" sz="1800" dirty="0" smtClean="0"/>
          </a:p>
          <a:p>
            <a:pPr lvl="1">
              <a:buFont typeface="Wingdings" pitchFamily="2" charset="2"/>
              <a:buChar char="Ø"/>
            </a:pPr>
            <a:r>
              <a:rPr lang="nl-NL" sz="1800" dirty="0" smtClean="0"/>
              <a:t>Het startpunt is  </a:t>
            </a:r>
            <a:endParaRPr lang="nl-NL" sz="1800" b="1" dirty="0" smtClean="0"/>
          </a:p>
          <a:p>
            <a:pPr>
              <a:buNone/>
            </a:pPr>
            <a:r>
              <a:rPr lang="nl-NL" sz="1800" b="1" dirty="0" smtClean="0"/>
              <a:t>Topvorm</a:t>
            </a:r>
            <a:r>
              <a:rPr lang="nl-NL" sz="1800" dirty="0" smtClean="0"/>
              <a:t>:</a:t>
            </a:r>
          </a:p>
          <a:p>
            <a:endParaRPr lang="nl-NL" sz="1800" dirty="0" smtClean="0"/>
          </a:p>
          <a:p>
            <a:pPr lvl="1">
              <a:buFont typeface="Wingdings" pitchFamily="2" charset="2"/>
              <a:buChar char="Ø"/>
            </a:pPr>
            <a:r>
              <a:rPr lang="nl-NL" sz="1800" dirty="0" smtClean="0"/>
              <a:t>De top is het punt</a:t>
            </a:r>
          </a:p>
          <a:p>
            <a:pPr>
              <a:buNone/>
            </a:pPr>
            <a:r>
              <a:rPr lang="nl-NL" sz="1800" b="1" dirty="0" smtClean="0"/>
              <a:t>Ontbonden vorm:</a:t>
            </a:r>
          </a:p>
          <a:p>
            <a:pPr lvl="1"/>
            <a:endParaRPr lang="nl-NL" sz="1800" dirty="0" smtClean="0"/>
          </a:p>
          <a:p>
            <a:pPr lvl="1">
              <a:buFont typeface="Wingdings" pitchFamily="2" charset="2"/>
              <a:buChar char="Ø"/>
            </a:pPr>
            <a:r>
              <a:rPr lang="nl-NL" sz="1800" dirty="0" smtClean="0"/>
              <a:t>De nulpunten zijn              en</a:t>
            </a:r>
          </a:p>
          <a:p>
            <a:pPr lvl="1">
              <a:buFont typeface="Wingdings" pitchFamily="2" charset="2"/>
              <a:buChar char="Ø"/>
            </a:pPr>
            <a:r>
              <a:rPr lang="nl-NL" sz="1800" dirty="0" smtClean="0"/>
              <a:t>De top ligt bij </a:t>
            </a:r>
          </a:p>
          <a:p>
            <a:pPr>
              <a:buNone/>
            </a:pPr>
            <a:r>
              <a:rPr lang="nl-NL" sz="1800" b="1" dirty="0" smtClean="0"/>
              <a:t>Half ontbonden vorm:</a:t>
            </a:r>
            <a:r>
              <a:rPr lang="nl-NL" sz="1800" dirty="0" smtClean="0"/>
              <a:t>  </a:t>
            </a:r>
          </a:p>
          <a:p>
            <a:pPr>
              <a:buNone/>
            </a:pPr>
            <a:endParaRPr lang="nl-NL" sz="1800" dirty="0" smtClean="0"/>
          </a:p>
          <a:p>
            <a:pPr lvl="1">
              <a:buFont typeface="Wingdings" pitchFamily="2" charset="2"/>
              <a:buChar char="Ø"/>
            </a:pPr>
            <a:r>
              <a:rPr lang="nl-NL" sz="1800" dirty="0" smtClean="0"/>
              <a:t>De punten               en               liggen op hoogte </a:t>
            </a:r>
            <a:r>
              <a:rPr lang="nl-NL" sz="1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 lvl="1">
              <a:buFont typeface="Wingdings" pitchFamily="2" charset="2"/>
              <a:buChar char="Ø"/>
            </a:pPr>
            <a:r>
              <a:rPr lang="nl-NL" sz="1800" dirty="0" smtClean="0"/>
              <a:t>De top ligt bij</a:t>
            </a:r>
          </a:p>
          <a:p>
            <a:pPr lvl="1">
              <a:buNone/>
            </a:pPr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Parabolen in vier gedaantes</a:t>
            </a:r>
            <a:endParaRPr lang="nl-NL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92175" y="2182813"/>
          <a:ext cx="1625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Equation" r:id="rId3" imgW="1625600" imgH="368300" progId="Equation.DSMT4">
                  <p:embed/>
                </p:oleObj>
              </mc:Choice>
              <mc:Fallback>
                <p:oleObj name="Equation" r:id="rId3" imgW="1625600" imgH="3683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182813"/>
                        <a:ext cx="1625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5350" y="3136900"/>
          <a:ext cx="1765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Equation" r:id="rId5" imgW="1765080" imgH="368280" progId="Equation.DSMT4">
                  <p:embed/>
                </p:oleObj>
              </mc:Choice>
              <mc:Fallback>
                <p:oleObj name="Equation" r:id="rId5" imgW="1765080" imgH="36828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136900"/>
                        <a:ext cx="1765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84500" y="3517900"/>
          <a:ext cx="59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Equation" r:id="rId7" imgW="596880" imgH="304560" progId="Equation.DSMT4">
                  <p:embed/>
                </p:oleObj>
              </mc:Choice>
              <mc:Fallback>
                <p:oleObj name="Equation" r:id="rId7" imgW="596880" imgH="3045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517900"/>
                        <a:ext cx="596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771775" y="2554288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6" name="Equation" r:id="rId9" imgW="545626" imgH="304536" progId="Equation.DSMT4">
                  <p:embed/>
                </p:oleObj>
              </mc:Choice>
              <mc:Fallback>
                <p:oleObj name="Equation" r:id="rId9" imgW="545626" imgH="304536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54288"/>
                        <a:ext cx="546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71550" y="4178300"/>
          <a:ext cx="187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7" name="Equation" r:id="rId11" imgW="1879560" imgH="304560" progId="Equation.DSMT4">
                  <p:embed/>
                </p:oleObj>
              </mc:Choice>
              <mc:Fallback>
                <p:oleObj name="Equation" r:id="rId11" imgW="1879560" imgH="30456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78300"/>
                        <a:ext cx="187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59100" y="45275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13" imgW="545760" imgH="304560" progId="Equation.DSMT4">
                  <p:embed/>
                </p:oleObj>
              </mc:Choice>
              <mc:Fallback>
                <p:oleObj name="Equation" r:id="rId13" imgW="545760" imgH="30456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27550"/>
                        <a:ext cx="546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943350" y="450850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Equation" r:id="rId15" imgW="545760" imgH="304560" progId="Equation.DSMT4">
                  <p:embed/>
                </p:oleObj>
              </mc:Choice>
              <mc:Fallback>
                <p:oleObj name="Equation" r:id="rId15" imgW="545760" imgH="30456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508500"/>
                        <a:ext cx="546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22550" y="4819650"/>
          <a:ext cx="147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" name="Equation" r:id="rId17" imgW="1473120" imgH="393480" progId="Equation.DSMT4">
                  <p:embed/>
                </p:oleObj>
              </mc:Choice>
              <mc:Fallback>
                <p:oleObj name="Equation" r:id="rId17" imgW="1473120" imgH="39348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819650"/>
                        <a:ext cx="1473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52500" y="5500688"/>
          <a:ext cx="2324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Equation" r:id="rId19" imgW="2324100" imgH="304800" progId="Equation.DSMT4">
                  <p:embed/>
                </p:oleObj>
              </mc:Choice>
              <mc:Fallback>
                <p:oleObj name="Equation" r:id="rId19" imgW="2324100" imgH="3048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500688"/>
                        <a:ext cx="2324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2600325" y="6138863"/>
          <a:ext cx="149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Equation" r:id="rId21" imgW="1497950" imgH="393529" progId="Equation.DSMT4">
                  <p:embed/>
                </p:oleObj>
              </mc:Choice>
              <mc:Fallback>
                <p:oleObj name="Equation" r:id="rId21" imgW="1497950" imgH="393529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6138863"/>
                        <a:ext cx="1498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292350" y="5834063"/>
          <a:ext cx="63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Equation" r:id="rId23" imgW="634725" imgH="304668" progId="Equation.DSMT4">
                  <p:embed/>
                </p:oleObj>
              </mc:Choice>
              <mc:Fallback>
                <p:oleObj name="Equation" r:id="rId23" imgW="634725" imgH="304668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5834063"/>
                        <a:ext cx="635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3340100" y="5849938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Equation" r:id="rId25" imgW="609336" imgH="304668" progId="Equation.DSMT4">
                  <p:embed/>
                </p:oleObj>
              </mc:Choice>
              <mc:Fallback>
                <p:oleObj name="Equation" r:id="rId25" imgW="609336" imgH="304668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5849938"/>
                        <a:ext cx="60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000" name="Picture 6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14900" y="1619250"/>
            <a:ext cx="3240000" cy="36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02" name="Picture 6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900613" y="1619250"/>
            <a:ext cx="3240000" cy="36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03" name="Picture 6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00613" y="1609725"/>
            <a:ext cx="3240000" cy="36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04" name="Picture 6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891088" y="1609725"/>
            <a:ext cx="3240000" cy="36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06" name="Picture 7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891088" y="1619250"/>
            <a:ext cx="3240000" cy="366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07" name="Picture 71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900612" y="1600200"/>
            <a:ext cx="3700996" cy="36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08" name="Picture 7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905375" y="1600200"/>
            <a:ext cx="3700996" cy="36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Parabolen in 4 gedaantes </a:t>
            </a:r>
            <a:r>
              <a:rPr lang="nl-NL" b="0" dirty="0" smtClean="0">
                <a:solidFill>
                  <a:srgbClr val="C00000"/>
                </a:solidFill>
              </a:rPr>
              <a:t>(formules opstellen)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1800" dirty="0" smtClean="0"/>
              <a:t>Geef voor elk van de drie parabolen in de figuur een formule.</a:t>
            </a:r>
          </a:p>
          <a:p>
            <a:pPr>
              <a:buNone/>
            </a:pPr>
            <a:r>
              <a:rPr lang="nl-NL" sz="1800" b="1" dirty="0" smtClean="0"/>
              <a:t>Parabool I</a:t>
            </a:r>
          </a:p>
          <a:p>
            <a:r>
              <a:rPr lang="nl-NL" sz="1800" dirty="0" smtClean="0"/>
              <a:t>twee punten op dezelfde hoogte: </a:t>
            </a:r>
          </a:p>
          <a:p>
            <a:pPr>
              <a:buNone/>
            </a:pPr>
            <a:r>
              <a:rPr lang="nl-NL" sz="1800" dirty="0" smtClean="0"/>
              <a:t>	</a:t>
            </a:r>
          </a:p>
          <a:p>
            <a:r>
              <a:rPr lang="nl-NL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1800" dirty="0" smtClean="0"/>
              <a:t> berekenen met ander punt:</a:t>
            </a:r>
          </a:p>
          <a:p>
            <a:pPr>
              <a:buNone/>
            </a:pPr>
            <a:r>
              <a:rPr lang="nl-NL" sz="1800" dirty="0" smtClean="0"/>
              <a:t>	Invullen: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r>
              <a:rPr lang="nl-NL" sz="1800" b="1" dirty="0" smtClean="0"/>
              <a:t>I</a:t>
            </a:r>
            <a:r>
              <a:rPr lang="nl-NL" sz="1800" dirty="0" smtClean="0"/>
              <a:t>:</a:t>
            </a:r>
          </a:p>
          <a:p>
            <a:pPr>
              <a:buNone/>
            </a:pPr>
            <a:r>
              <a:rPr lang="nl-NL" sz="1800" b="1" dirty="0" smtClean="0"/>
              <a:t>Parabool II   </a:t>
            </a:r>
          </a:p>
          <a:p>
            <a:r>
              <a:rPr lang="nl-NL" sz="1800" dirty="0" smtClean="0"/>
              <a:t>nulpunten in grafiek:</a:t>
            </a:r>
          </a:p>
          <a:p>
            <a:pPr>
              <a:buNone/>
            </a:pPr>
            <a:r>
              <a:rPr lang="nl-NL" sz="1800" dirty="0" smtClean="0"/>
              <a:t>	  </a:t>
            </a:r>
          </a:p>
          <a:p>
            <a:r>
              <a:rPr lang="nl-NL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1800" dirty="0" smtClean="0"/>
              <a:t> berekenen met ander punt:   </a:t>
            </a:r>
          </a:p>
          <a:p>
            <a:r>
              <a:rPr lang="nl-NL" sz="1800" dirty="0" smtClean="0"/>
              <a:t>Invullen:</a:t>
            </a:r>
          </a:p>
          <a:p>
            <a:pPr>
              <a:buNone/>
            </a:pPr>
            <a:endParaRPr lang="nl-NL" sz="1800" dirty="0" smtClean="0"/>
          </a:p>
          <a:p>
            <a:r>
              <a:rPr lang="nl-NL" sz="1800" b="1" dirty="0" smtClean="0"/>
              <a:t>II:</a:t>
            </a:r>
            <a:endParaRPr lang="nl-NL" sz="1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44950" y="1776413"/>
          <a:ext cx="1308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name="Equation" r:id="rId3" imgW="1307532" imgH="304668" progId="Equation.DSMT4">
                  <p:embed/>
                </p:oleObj>
              </mc:Choice>
              <mc:Fallback>
                <p:oleObj name="Equation" r:id="rId3" imgW="1307532" imgH="304668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776413"/>
                        <a:ext cx="1308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0900" y="2100263"/>
          <a:ext cx="274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Equation" r:id="rId5" imgW="2743200" imgH="304800" progId="Equation.DSMT4">
                  <p:embed/>
                </p:oleObj>
              </mc:Choice>
              <mc:Fallback>
                <p:oleObj name="Equation" r:id="rId5" imgW="2743200" imgH="3048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100263"/>
                        <a:ext cx="2743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32200" y="2424113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Equation" r:id="rId7" imgW="533169" imgH="304668" progId="Equation.DSMT4">
                  <p:embed/>
                </p:oleObj>
              </mc:Choice>
              <mc:Fallback>
                <p:oleObj name="Equation" r:id="rId7" imgW="533169" imgH="304668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424113"/>
                        <a:ext cx="533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36725" y="2757488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2757488"/>
                        <a:ext cx="2171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5775" y="3092450"/>
          <a:ext cx="990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11" imgW="990170" imgH="241195" progId="Equation.DSMT4">
                  <p:embed/>
                </p:oleObj>
              </mc:Choice>
              <mc:Fallback>
                <p:oleObj name="Equation" r:id="rId11" imgW="990170" imgH="241195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3092450"/>
                        <a:ext cx="990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62125" y="3387725"/>
          <a:ext cx="82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13" imgW="825500" imgH="241300" progId="Equation.DSMT4">
                  <p:embed/>
                </p:oleObj>
              </mc:Choice>
              <mc:Fallback>
                <p:oleObj name="Equation" r:id="rId13" imgW="825500" imgH="2413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3387725"/>
                        <a:ext cx="825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54300" y="3397250"/>
          <a:ext cx="1003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Equation" r:id="rId15" imgW="1002865" imgH="241195" progId="Equation.DSMT4">
                  <p:embed/>
                </p:oleObj>
              </mc:Choice>
              <mc:Fallback>
                <p:oleObj name="Equation" r:id="rId15" imgW="1002865" imgH="241195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397250"/>
                        <a:ext cx="1003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08075" y="3719513"/>
          <a:ext cx="236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Equation" r:id="rId17" imgW="2362200" imgH="304800" progId="Equation.DSMT4">
                  <p:embed/>
                </p:oleObj>
              </mc:Choice>
              <mc:Fallback>
                <p:oleObj name="Equation" r:id="rId17" imgW="2362200" imgH="3048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3719513"/>
                        <a:ext cx="2362200" cy="304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873375" y="4376738"/>
          <a:ext cx="157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19" imgW="1574800" imgH="304800" progId="Equation.DSMT4">
                  <p:embed/>
                </p:oleObj>
              </mc:Choice>
              <mc:Fallback>
                <p:oleObj name="Equation" r:id="rId19" imgW="1574800" imgH="3048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4376738"/>
                        <a:ext cx="157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98525" y="471170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21" imgW="2387520" imgH="304560" progId="Equation.DSMT4">
                  <p:embed/>
                </p:oleObj>
              </mc:Choice>
              <mc:Fallback>
                <p:oleObj name="Equation" r:id="rId21" imgW="2387520" imgH="30456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711700"/>
                        <a:ext cx="2387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676650" y="5043488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" name="Equation" r:id="rId23" imgW="558558" imgH="304668" progId="Equation.DSMT4">
                  <p:embed/>
                </p:oleObj>
              </mc:Choice>
              <mc:Fallback>
                <p:oleObj name="Equation" r:id="rId23" imgW="558558" imgH="304668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043488"/>
                        <a:ext cx="558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89125" y="5395913"/>
          <a:ext cx="182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3" name="Equation" r:id="rId25" imgW="1828800" imgH="304800" progId="Equation.DSMT4">
                  <p:embed/>
                </p:oleObj>
              </mc:Choice>
              <mc:Fallback>
                <p:oleObj name="Equation" r:id="rId25" imgW="1828800" imgH="3048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395913"/>
                        <a:ext cx="1828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908175" y="5683250"/>
          <a:ext cx="685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name="Equation" r:id="rId27" imgW="685800" imgH="241300" progId="Equation.DSMT4">
                  <p:embed/>
                </p:oleObj>
              </mc:Choice>
              <mc:Fallback>
                <p:oleObj name="Equation" r:id="rId27" imgW="685800" imgH="2413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83250"/>
                        <a:ext cx="6858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733675" y="5624513"/>
          <a:ext cx="1054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5" name="Equation" r:id="rId29" imgW="1054100" imgH="381000" progId="Equation.DSMT4">
                  <p:embed/>
                </p:oleObj>
              </mc:Choice>
              <mc:Fallback>
                <p:oleObj name="Equation" r:id="rId29" imgW="1054100" imgH="3810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5624513"/>
                        <a:ext cx="10541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168400" y="6005513"/>
          <a:ext cx="187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6" name="Equation" r:id="rId31" imgW="1879600" imgH="381000" progId="Equation.DSMT4">
                  <p:embed/>
                </p:oleObj>
              </mc:Choice>
              <mc:Fallback>
                <p:oleObj name="Equation" r:id="rId31" imgW="1879600" imgH="381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6005513"/>
                        <a:ext cx="1879600" cy="381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276850" y="2095500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267325" y="2095500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67325" y="2105025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257800" y="2100262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257800" y="2100262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Parabolen in 4 gedaantes </a:t>
            </a:r>
            <a:r>
              <a:rPr lang="nl-NL" b="0" dirty="0" smtClean="0">
                <a:solidFill>
                  <a:srgbClr val="C00000"/>
                </a:solidFill>
              </a:rPr>
              <a:t>(formules opstellen)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1800" dirty="0" smtClean="0"/>
              <a:t>Geef voor elk van de drie parabolen in de figuur een formule.</a:t>
            </a:r>
          </a:p>
          <a:p>
            <a:pPr>
              <a:buNone/>
            </a:pPr>
            <a:r>
              <a:rPr lang="nl-NL" sz="1800" b="1" dirty="0" smtClean="0"/>
              <a:t>Parabool III</a:t>
            </a:r>
          </a:p>
          <a:p>
            <a:r>
              <a:rPr lang="nl-NL" sz="1800" dirty="0" smtClean="0"/>
              <a:t>Top: </a:t>
            </a:r>
          </a:p>
          <a:p>
            <a:pPr>
              <a:buNone/>
            </a:pPr>
            <a:endParaRPr lang="nl-NL" dirty="0" smtClean="0"/>
          </a:p>
          <a:p>
            <a:r>
              <a:rPr lang="nl-NL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1800" dirty="0" smtClean="0"/>
              <a:t> berekenen met ander punt:</a:t>
            </a:r>
          </a:p>
          <a:p>
            <a:pPr>
              <a:buNone/>
            </a:pPr>
            <a:r>
              <a:rPr lang="nl-NL" sz="1800" dirty="0" smtClean="0"/>
              <a:t>	Invullen:  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III: </a:t>
            </a:r>
            <a:endParaRPr lang="nl-NL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9850" y="1776413"/>
          <a:ext cx="698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3" imgW="698197" imgH="304668" progId="Equation.DSMT4">
                  <p:embed/>
                </p:oleObj>
              </mc:Choice>
              <mc:Fallback>
                <p:oleObj name="Equation" r:id="rId3" imgW="698197" imgH="304668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776413"/>
                        <a:ext cx="698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01700" y="2057400"/>
          <a:ext cx="2019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Equation" r:id="rId5" imgW="2019240" imgH="368280" progId="Equation.DSMT4">
                  <p:embed/>
                </p:oleObj>
              </mc:Choice>
              <mc:Fallback>
                <p:oleObj name="Equation" r:id="rId5" imgW="2019240" imgH="36828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057400"/>
                        <a:ext cx="2019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08400" y="2471738"/>
          <a:ext cx="68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Equation" r:id="rId7" imgW="685502" imgH="304668" progId="Equation.DSMT4">
                  <p:embed/>
                </p:oleObj>
              </mc:Choice>
              <mc:Fallback>
                <p:oleObj name="Equation" r:id="rId7" imgW="685502" imgH="304668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71738"/>
                        <a:ext cx="685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39900" y="2744788"/>
          <a:ext cx="1803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9" imgW="1803400" imgH="368300" progId="Equation.DSMT4">
                  <p:embed/>
                </p:oleObj>
              </mc:Choice>
              <mc:Fallback>
                <p:oleObj name="Equation" r:id="rId9" imgW="1803400" imgH="3683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744788"/>
                        <a:ext cx="1803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36725" y="3168650"/>
          <a:ext cx="1028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Equation" r:id="rId11" imgW="1028254" imgH="241195" progId="Equation.DSMT4">
                  <p:embed/>
                </p:oleObj>
              </mc:Choice>
              <mc:Fallback>
                <p:oleObj name="Equation" r:id="rId11" imgW="1028254" imgH="241195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3168650"/>
                        <a:ext cx="1028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63725" y="3511550"/>
          <a:ext cx="508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Equation" r:id="rId13" imgW="508000" imgH="241300" progId="Equation.DSMT4">
                  <p:embed/>
                </p:oleObj>
              </mc:Choice>
              <mc:Fallback>
                <p:oleObj name="Equation" r:id="rId13" imgW="508000" imgH="2413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511550"/>
                        <a:ext cx="508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65250" y="3821113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Equation" r:id="rId15" imgW="1562100" imgH="368300" progId="Equation.DSMT4">
                  <p:embed/>
                </p:oleObj>
              </mc:Choice>
              <mc:Fallback>
                <p:oleObj name="Equation" r:id="rId15" imgW="1562100" imgH="3683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821113"/>
                        <a:ext cx="1562100" cy="368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2100262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7800" y="2109787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2109787"/>
            <a:ext cx="3600000" cy="26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197</Words>
  <Application>Microsoft Office PowerPoint</Application>
  <PresentationFormat>Diavoorstelling (4:3)</PresentationFormat>
  <Paragraphs>62</Paragraphs>
  <Slides>4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Office-thema</vt:lpstr>
      <vt:lpstr>Equation</vt:lpstr>
      <vt:lpstr>Vergelijking</vt:lpstr>
      <vt:lpstr>Eigenschappen van parabolen</vt:lpstr>
      <vt:lpstr>Parabolen in vier gedaantes</vt:lpstr>
      <vt:lpstr>Parabolen in 4 gedaantes (formules opstellen)</vt:lpstr>
      <vt:lpstr>Parabolen in 4 gedaantes (formules opstellen)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Constante hoek</dc:title>
  <dc:creator>Frans</dc:creator>
  <cp:lastModifiedBy>Administrator</cp:lastModifiedBy>
  <cp:revision>76</cp:revision>
  <dcterms:created xsi:type="dcterms:W3CDTF">2009-10-05T21:58:54Z</dcterms:created>
  <dcterms:modified xsi:type="dcterms:W3CDTF">2012-11-14T22:08:53Z</dcterms:modified>
</cp:coreProperties>
</file>