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9" d="100"/>
          <a:sy n="79" d="100"/>
        </p:scale>
        <p:origin x="16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BA67A2A3-7481-4C85-A3F5-715F0E7E7043}" type="datetimeFigureOut">
              <a:rPr lang="nl-NL" smtClean="0"/>
              <a:t>15-11-2015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4DAD1AA-977D-4F82-894E-71041D47419C}" type="slidenum">
              <a:rPr lang="nl-NL" smtClean="0"/>
              <a:t>‹nr.›</a:t>
            </a:fld>
            <a:endParaRPr lang="nl-NL"/>
          </a:p>
        </p:txBody>
      </p:sp>
    </p:spTree>
    <p:extLst>
      <p:ext uri="{BB962C8B-B14F-4D97-AF65-F5344CB8AC3E}">
        <p14:creationId xmlns:p14="http://schemas.microsoft.com/office/powerpoint/2010/main" val="4167426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A67A2A3-7481-4C85-A3F5-715F0E7E7043}" type="datetimeFigureOut">
              <a:rPr lang="nl-NL" smtClean="0"/>
              <a:t>15-11-2015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4DAD1AA-977D-4F82-894E-71041D47419C}" type="slidenum">
              <a:rPr lang="nl-NL" smtClean="0"/>
              <a:t>‹nr.›</a:t>
            </a:fld>
            <a:endParaRPr lang="nl-NL"/>
          </a:p>
        </p:txBody>
      </p:sp>
    </p:spTree>
    <p:extLst>
      <p:ext uri="{BB962C8B-B14F-4D97-AF65-F5344CB8AC3E}">
        <p14:creationId xmlns:p14="http://schemas.microsoft.com/office/powerpoint/2010/main" val="2055250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A67A2A3-7481-4C85-A3F5-715F0E7E7043}" type="datetimeFigureOut">
              <a:rPr lang="nl-NL" smtClean="0"/>
              <a:t>15-11-2015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4DAD1AA-977D-4F82-894E-71041D47419C}" type="slidenum">
              <a:rPr lang="nl-NL" smtClean="0"/>
              <a:t>‹nr.›</a:t>
            </a:fld>
            <a:endParaRPr lang="nl-NL"/>
          </a:p>
        </p:txBody>
      </p:sp>
    </p:spTree>
    <p:extLst>
      <p:ext uri="{BB962C8B-B14F-4D97-AF65-F5344CB8AC3E}">
        <p14:creationId xmlns:p14="http://schemas.microsoft.com/office/powerpoint/2010/main" val="1408525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A67A2A3-7481-4C85-A3F5-715F0E7E7043}" type="datetimeFigureOut">
              <a:rPr lang="nl-NL" smtClean="0"/>
              <a:t>15-11-2015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4DAD1AA-977D-4F82-894E-71041D47419C}" type="slidenum">
              <a:rPr lang="nl-NL" smtClean="0"/>
              <a:t>‹nr.›</a:t>
            </a:fld>
            <a:endParaRPr lang="nl-NL"/>
          </a:p>
        </p:txBody>
      </p:sp>
    </p:spTree>
    <p:extLst>
      <p:ext uri="{BB962C8B-B14F-4D97-AF65-F5344CB8AC3E}">
        <p14:creationId xmlns:p14="http://schemas.microsoft.com/office/powerpoint/2010/main" val="3844084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BA67A2A3-7481-4C85-A3F5-715F0E7E7043}" type="datetimeFigureOut">
              <a:rPr lang="nl-NL" smtClean="0"/>
              <a:t>15-11-2015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4DAD1AA-977D-4F82-894E-71041D47419C}" type="slidenum">
              <a:rPr lang="nl-NL" smtClean="0"/>
              <a:t>‹nr.›</a:t>
            </a:fld>
            <a:endParaRPr lang="nl-NL"/>
          </a:p>
        </p:txBody>
      </p:sp>
    </p:spTree>
    <p:extLst>
      <p:ext uri="{BB962C8B-B14F-4D97-AF65-F5344CB8AC3E}">
        <p14:creationId xmlns:p14="http://schemas.microsoft.com/office/powerpoint/2010/main" val="3477374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BA67A2A3-7481-4C85-A3F5-715F0E7E7043}" type="datetimeFigureOut">
              <a:rPr lang="nl-NL" smtClean="0"/>
              <a:t>15-11-2015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4DAD1AA-977D-4F82-894E-71041D47419C}" type="slidenum">
              <a:rPr lang="nl-NL" smtClean="0"/>
              <a:t>‹nr.›</a:t>
            </a:fld>
            <a:endParaRPr lang="nl-NL"/>
          </a:p>
        </p:txBody>
      </p:sp>
    </p:spTree>
    <p:extLst>
      <p:ext uri="{BB962C8B-B14F-4D97-AF65-F5344CB8AC3E}">
        <p14:creationId xmlns:p14="http://schemas.microsoft.com/office/powerpoint/2010/main" val="3647771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BA67A2A3-7481-4C85-A3F5-715F0E7E7043}" type="datetimeFigureOut">
              <a:rPr lang="nl-NL" smtClean="0"/>
              <a:t>15-11-2015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4DAD1AA-977D-4F82-894E-71041D47419C}" type="slidenum">
              <a:rPr lang="nl-NL" smtClean="0"/>
              <a:t>‹nr.›</a:t>
            </a:fld>
            <a:endParaRPr lang="nl-NL"/>
          </a:p>
        </p:txBody>
      </p:sp>
    </p:spTree>
    <p:extLst>
      <p:ext uri="{BB962C8B-B14F-4D97-AF65-F5344CB8AC3E}">
        <p14:creationId xmlns:p14="http://schemas.microsoft.com/office/powerpoint/2010/main" val="2208548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BA67A2A3-7481-4C85-A3F5-715F0E7E7043}" type="datetimeFigureOut">
              <a:rPr lang="nl-NL" smtClean="0"/>
              <a:t>15-11-2015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4DAD1AA-977D-4F82-894E-71041D47419C}" type="slidenum">
              <a:rPr lang="nl-NL" smtClean="0"/>
              <a:t>‹nr.›</a:t>
            </a:fld>
            <a:endParaRPr lang="nl-NL"/>
          </a:p>
        </p:txBody>
      </p:sp>
    </p:spTree>
    <p:extLst>
      <p:ext uri="{BB962C8B-B14F-4D97-AF65-F5344CB8AC3E}">
        <p14:creationId xmlns:p14="http://schemas.microsoft.com/office/powerpoint/2010/main" val="2686755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BA67A2A3-7481-4C85-A3F5-715F0E7E7043}" type="datetimeFigureOut">
              <a:rPr lang="nl-NL" smtClean="0"/>
              <a:t>15-11-2015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4DAD1AA-977D-4F82-894E-71041D47419C}" type="slidenum">
              <a:rPr lang="nl-NL" smtClean="0"/>
              <a:t>‹nr.›</a:t>
            </a:fld>
            <a:endParaRPr lang="nl-NL"/>
          </a:p>
        </p:txBody>
      </p:sp>
    </p:spTree>
    <p:extLst>
      <p:ext uri="{BB962C8B-B14F-4D97-AF65-F5344CB8AC3E}">
        <p14:creationId xmlns:p14="http://schemas.microsoft.com/office/powerpoint/2010/main" val="3738375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BA67A2A3-7481-4C85-A3F5-715F0E7E7043}" type="datetimeFigureOut">
              <a:rPr lang="nl-NL" smtClean="0"/>
              <a:t>15-11-2015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4DAD1AA-977D-4F82-894E-71041D47419C}" type="slidenum">
              <a:rPr lang="nl-NL" smtClean="0"/>
              <a:t>‹nr.›</a:t>
            </a:fld>
            <a:endParaRPr lang="nl-NL"/>
          </a:p>
        </p:txBody>
      </p:sp>
    </p:spTree>
    <p:extLst>
      <p:ext uri="{BB962C8B-B14F-4D97-AF65-F5344CB8AC3E}">
        <p14:creationId xmlns:p14="http://schemas.microsoft.com/office/powerpoint/2010/main" val="3193453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BA67A2A3-7481-4C85-A3F5-715F0E7E7043}" type="datetimeFigureOut">
              <a:rPr lang="nl-NL" smtClean="0"/>
              <a:t>15-11-2015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4DAD1AA-977D-4F82-894E-71041D47419C}" type="slidenum">
              <a:rPr lang="nl-NL" smtClean="0"/>
              <a:t>‹nr.›</a:t>
            </a:fld>
            <a:endParaRPr lang="nl-NL"/>
          </a:p>
        </p:txBody>
      </p:sp>
    </p:spTree>
    <p:extLst>
      <p:ext uri="{BB962C8B-B14F-4D97-AF65-F5344CB8AC3E}">
        <p14:creationId xmlns:p14="http://schemas.microsoft.com/office/powerpoint/2010/main" val="3555386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67A2A3-7481-4C85-A3F5-715F0E7E7043}" type="datetimeFigureOut">
              <a:rPr lang="nl-NL" smtClean="0"/>
              <a:t>15-11-2015</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DAD1AA-977D-4F82-894E-71041D47419C}" type="slidenum">
              <a:rPr lang="nl-NL" smtClean="0"/>
              <a:t>‹nr.›</a:t>
            </a:fld>
            <a:endParaRPr lang="nl-NL"/>
          </a:p>
        </p:txBody>
      </p:sp>
    </p:spTree>
    <p:extLst>
      <p:ext uri="{BB962C8B-B14F-4D97-AF65-F5344CB8AC3E}">
        <p14:creationId xmlns:p14="http://schemas.microsoft.com/office/powerpoint/2010/main" val="1014290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5150" y="1416050"/>
            <a:ext cx="5981700" cy="4025900"/>
          </a:xfrm>
          <a:prstGeom prst="rect">
            <a:avLst/>
          </a:prstGeom>
        </p:spPr>
      </p:pic>
    </p:spTree>
    <p:extLst>
      <p:ext uri="{BB962C8B-B14F-4D97-AF65-F5344CB8AC3E}">
        <p14:creationId xmlns:p14="http://schemas.microsoft.com/office/powerpoint/2010/main" val="41495867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Voorbeelden van herleiden</a:t>
            </a:r>
            <a:endParaRPr lang="nl-NL" dirty="0"/>
          </a:p>
        </p:txBody>
      </p:sp>
      <p:pic>
        <p:nvPicPr>
          <p:cNvPr id="4" name="Tijdelijke aanduiding voor inhoud 3"/>
          <p:cNvPicPr>
            <a:picLocks noGrp="1" noChangeAspect="1"/>
          </p:cNvPicPr>
          <p:nvPr>
            <p:ph idx="1"/>
          </p:nvPr>
        </p:nvPicPr>
        <p:blipFill>
          <a:blip r:embed="rId2"/>
          <a:stretch>
            <a:fillRect/>
          </a:stretch>
        </p:blipFill>
        <p:spPr>
          <a:xfrm>
            <a:off x="838200" y="1507807"/>
            <a:ext cx="5561451" cy="4478465"/>
          </a:xfrm>
          <a:prstGeom prst="rect">
            <a:avLst/>
          </a:prstGeom>
        </p:spPr>
      </p:pic>
    </p:spTree>
    <p:extLst>
      <p:ext uri="{BB962C8B-B14F-4D97-AF65-F5344CB8AC3E}">
        <p14:creationId xmlns:p14="http://schemas.microsoft.com/office/powerpoint/2010/main" val="7008489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 2</a:t>
            </a:r>
            <a:endParaRPr lang="nl-NL" dirty="0"/>
          </a:p>
        </p:txBody>
      </p:sp>
      <p:pic>
        <p:nvPicPr>
          <p:cNvPr id="4" name="Tijdelijke aanduiding voor inhoud 3"/>
          <p:cNvPicPr>
            <a:picLocks noGrp="1" noChangeAspect="1"/>
          </p:cNvPicPr>
          <p:nvPr>
            <p:ph idx="1"/>
          </p:nvPr>
        </p:nvPicPr>
        <p:blipFill>
          <a:blip r:embed="rId2"/>
          <a:stretch>
            <a:fillRect/>
          </a:stretch>
        </p:blipFill>
        <p:spPr>
          <a:xfrm>
            <a:off x="930273" y="1459865"/>
            <a:ext cx="2032383" cy="5129984"/>
          </a:xfrm>
          <a:prstGeom prst="rect">
            <a:avLst/>
          </a:prstGeom>
        </p:spPr>
      </p:pic>
    </p:spTree>
    <p:extLst>
      <p:ext uri="{BB962C8B-B14F-4D97-AF65-F5344CB8AC3E}">
        <p14:creationId xmlns:p14="http://schemas.microsoft.com/office/powerpoint/2010/main" val="20122937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826008" y="2144905"/>
            <a:ext cx="10515600" cy="710311"/>
          </a:xfrm>
        </p:spPr>
        <p:txBody>
          <a:bodyPr/>
          <a:lstStyle/>
          <a:p>
            <a:r>
              <a:rPr lang="nl-NL" dirty="0" smtClean="0"/>
              <a:t>Lees de tekst op het werkblad goed door!</a:t>
            </a:r>
            <a:endParaRPr lang="nl-NL" dirty="0"/>
          </a:p>
        </p:txBody>
      </p:sp>
      <p:pic>
        <p:nvPicPr>
          <p:cNvPr id="1026" name="Picture 2" descr="q8350img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6008" y="398178"/>
            <a:ext cx="6027550" cy="1587087"/>
          </a:xfrm>
          <a:prstGeom prst="rect">
            <a:avLst/>
          </a:prstGeom>
          <a:noFill/>
          <a:extLst>
            <a:ext uri="{909E8E84-426E-40DD-AFC4-6F175D3DCCD1}">
              <a14:hiddenFill xmlns:a14="http://schemas.microsoft.com/office/drawing/2010/main">
                <a:solidFill>
                  <a:srgbClr val="FFFFFF"/>
                </a:solidFill>
              </a14:hiddenFill>
            </a:ext>
          </a:extLst>
        </p:spPr>
      </p:pic>
      <p:pic>
        <p:nvPicPr>
          <p:cNvPr id="4" name="Afbeelding 3"/>
          <p:cNvPicPr>
            <a:picLocks noChangeAspect="1"/>
          </p:cNvPicPr>
          <p:nvPr/>
        </p:nvPicPr>
        <p:blipFill>
          <a:blip r:embed="rId3"/>
          <a:stretch>
            <a:fillRect/>
          </a:stretch>
        </p:blipFill>
        <p:spPr>
          <a:xfrm>
            <a:off x="960401" y="2855216"/>
            <a:ext cx="5758763" cy="3377160"/>
          </a:xfrm>
          <a:prstGeom prst="rect">
            <a:avLst/>
          </a:prstGeom>
        </p:spPr>
      </p:pic>
    </p:spTree>
    <p:extLst>
      <p:ext uri="{BB962C8B-B14F-4D97-AF65-F5344CB8AC3E}">
        <p14:creationId xmlns:p14="http://schemas.microsoft.com/office/powerpoint/2010/main" val="35325954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 3</a:t>
            </a:r>
            <a:endParaRPr lang="nl-NL" dirty="0"/>
          </a:p>
        </p:txBody>
      </p:sp>
      <p:sp>
        <p:nvSpPr>
          <p:cNvPr id="3" name="Tijdelijke aanduiding voor inhoud 2"/>
          <p:cNvSpPr>
            <a:spLocks noGrp="1"/>
          </p:cNvSpPr>
          <p:nvPr>
            <p:ph idx="1"/>
          </p:nvPr>
        </p:nvSpPr>
        <p:spPr>
          <a:xfrm>
            <a:off x="838200" y="1825625"/>
            <a:ext cx="10515600" cy="1002919"/>
          </a:xfrm>
        </p:spPr>
        <p:txBody>
          <a:bodyPr/>
          <a:lstStyle/>
          <a:p>
            <a:r>
              <a:rPr lang="nl-NL" dirty="0"/>
              <a:t>Herleid onderstaande formules. Dat wil zeggen: schrijf de formules zonder haakjes en zo kort mogelijk.</a:t>
            </a:r>
          </a:p>
        </p:txBody>
      </p:sp>
      <p:pic>
        <p:nvPicPr>
          <p:cNvPr id="5" name="Afbeelding 4"/>
          <p:cNvPicPr>
            <a:picLocks noChangeAspect="1"/>
          </p:cNvPicPr>
          <p:nvPr/>
        </p:nvPicPr>
        <p:blipFill>
          <a:blip r:embed="rId2"/>
          <a:stretch>
            <a:fillRect/>
          </a:stretch>
        </p:blipFill>
        <p:spPr>
          <a:xfrm>
            <a:off x="838200" y="2828544"/>
            <a:ext cx="9662556" cy="3645408"/>
          </a:xfrm>
          <a:prstGeom prst="rect">
            <a:avLst/>
          </a:prstGeom>
        </p:spPr>
      </p:pic>
    </p:spTree>
    <p:extLst>
      <p:ext uri="{BB962C8B-B14F-4D97-AF65-F5344CB8AC3E}">
        <p14:creationId xmlns:p14="http://schemas.microsoft.com/office/powerpoint/2010/main" val="30714274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Machten</a:t>
            </a:r>
            <a:endParaRPr lang="nl-NL" dirty="0"/>
          </a:p>
        </p:txBody>
      </p:sp>
      <p:sp>
        <p:nvSpPr>
          <p:cNvPr id="3" name="Tijdelijke aanduiding voor inhoud 2"/>
          <p:cNvSpPr>
            <a:spLocks noGrp="1"/>
          </p:cNvSpPr>
          <p:nvPr>
            <p:ph idx="1"/>
          </p:nvPr>
        </p:nvSpPr>
        <p:spPr>
          <a:xfrm>
            <a:off x="838200" y="1825625"/>
            <a:ext cx="10515600" cy="588391"/>
          </a:xfrm>
        </p:spPr>
        <p:txBody>
          <a:bodyPr/>
          <a:lstStyle/>
          <a:p>
            <a:r>
              <a:rPr lang="nl-NL" dirty="0" smtClean="0"/>
              <a:t>Rekenregels!</a:t>
            </a:r>
            <a:endParaRPr lang="nl-NL" dirty="0"/>
          </a:p>
        </p:txBody>
      </p:sp>
      <p:pic>
        <p:nvPicPr>
          <p:cNvPr id="4" name="Afbeelding 3"/>
          <p:cNvPicPr>
            <a:picLocks noChangeAspect="1"/>
          </p:cNvPicPr>
          <p:nvPr/>
        </p:nvPicPr>
        <p:blipFill>
          <a:blip r:embed="rId2"/>
          <a:stretch>
            <a:fillRect/>
          </a:stretch>
        </p:blipFill>
        <p:spPr>
          <a:xfrm>
            <a:off x="1107341" y="2414016"/>
            <a:ext cx="4365350" cy="3889248"/>
          </a:xfrm>
          <a:prstGeom prst="rect">
            <a:avLst/>
          </a:prstGeom>
        </p:spPr>
      </p:pic>
      <p:pic>
        <p:nvPicPr>
          <p:cNvPr id="5" name="Afbeelding 4"/>
          <p:cNvPicPr>
            <a:picLocks noChangeAspect="1"/>
          </p:cNvPicPr>
          <p:nvPr/>
        </p:nvPicPr>
        <p:blipFill>
          <a:blip r:embed="rId3"/>
          <a:stretch>
            <a:fillRect/>
          </a:stretch>
        </p:blipFill>
        <p:spPr>
          <a:xfrm>
            <a:off x="5864352" y="2414016"/>
            <a:ext cx="5868317" cy="3031067"/>
          </a:xfrm>
          <a:prstGeom prst="rect">
            <a:avLst/>
          </a:prstGeom>
        </p:spPr>
      </p:pic>
    </p:spTree>
    <p:extLst>
      <p:ext uri="{BB962C8B-B14F-4D97-AF65-F5344CB8AC3E}">
        <p14:creationId xmlns:p14="http://schemas.microsoft.com/office/powerpoint/2010/main" val="30700300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 4</a:t>
            </a:r>
            <a:endParaRPr lang="nl-NL" dirty="0"/>
          </a:p>
        </p:txBody>
      </p:sp>
      <p:sp>
        <p:nvSpPr>
          <p:cNvPr id="3" name="Tijdelijke aanduiding voor inhoud 2"/>
          <p:cNvSpPr>
            <a:spLocks noGrp="1"/>
          </p:cNvSpPr>
          <p:nvPr>
            <p:ph idx="1"/>
          </p:nvPr>
        </p:nvSpPr>
        <p:spPr>
          <a:xfrm>
            <a:off x="838200" y="1825625"/>
            <a:ext cx="10515600" cy="929767"/>
          </a:xfrm>
        </p:spPr>
        <p:txBody>
          <a:bodyPr/>
          <a:lstStyle/>
          <a:p>
            <a:r>
              <a:rPr lang="nl-NL" dirty="0"/>
              <a:t>Herleid onderstaande formules. Dat wil zeggen: schrijf de formules zonder haakjes en zo kort mogelijk.</a:t>
            </a:r>
          </a:p>
        </p:txBody>
      </p:sp>
      <p:pic>
        <p:nvPicPr>
          <p:cNvPr id="4" name="Afbeelding 3"/>
          <p:cNvPicPr>
            <a:picLocks noChangeAspect="1"/>
          </p:cNvPicPr>
          <p:nvPr/>
        </p:nvPicPr>
        <p:blipFill>
          <a:blip r:embed="rId2"/>
          <a:stretch>
            <a:fillRect/>
          </a:stretch>
        </p:blipFill>
        <p:spPr>
          <a:xfrm>
            <a:off x="6483682" y="2755390"/>
            <a:ext cx="2514014" cy="3634893"/>
          </a:xfrm>
          <a:prstGeom prst="rect">
            <a:avLst/>
          </a:prstGeom>
        </p:spPr>
      </p:pic>
      <p:pic>
        <p:nvPicPr>
          <p:cNvPr id="5" name="Afbeelding 4"/>
          <p:cNvPicPr>
            <a:picLocks noChangeAspect="1"/>
          </p:cNvPicPr>
          <p:nvPr/>
        </p:nvPicPr>
        <p:blipFill>
          <a:blip r:embed="rId3"/>
          <a:stretch>
            <a:fillRect/>
          </a:stretch>
        </p:blipFill>
        <p:spPr>
          <a:xfrm>
            <a:off x="838200" y="2755391"/>
            <a:ext cx="3770376" cy="3784809"/>
          </a:xfrm>
          <a:prstGeom prst="rect">
            <a:avLst/>
          </a:prstGeom>
        </p:spPr>
      </p:pic>
    </p:spTree>
    <p:extLst>
      <p:ext uri="{BB962C8B-B14F-4D97-AF65-F5344CB8AC3E}">
        <p14:creationId xmlns:p14="http://schemas.microsoft.com/office/powerpoint/2010/main" val="35919129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2"/>
          <a:stretch>
            <a:fillRect/>
          </a:stretch>
        </p:blipFill>
        <p:spPr>
          <a:xfrm>
            <a:off x="529559" y="508122"/>
            <a:ext cx="7741018" cy="5782950"/>
          </a:xfrm>
          <a:prstGeom prst="rect">
            <a:avLst/>
          </a:prstGeom>
        </p:spPr>
      </p:pic>
    </p:spTree>
    <p:extLst>
      <p:ext uri="{BB962C8B-B14F-4D97-AF65-F5344CB8AC3E}">
        <p14:creationId xmlns:p14="http://schemas.microsoft.com/office/powerpoint/2010/main" val="1482151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Wat is algebra?</a:t>
            </a:r>
            <a:endParaRPr lang="nl-NL" dirty="0"/>
          </a:p>
        </p:txBody>
      </p:sp>
      <p:sp>
        <p:nvSpPr>
          <p:cNvPr id="5" name="Tijdelijke aanduiding voor inhoud 4"/>
          <p:cNvSpPr>
            <a:spLocks noGrp="1"/>
          </p:cNvSpPr>
          <p:nvPr>
            <p:ph idx="1"/>
          </p:nvPr>
        </p:nvSpPr>
        <p:spPr>
          <a:xfrm>
            <a:off x="838200" y="1825625"/>
            <a:ext cx="10515600" cy="4477639"/>
          </a:xfrm>
        </p:spPr>
        <p:txBody>
          <a:bodyPr>
            <a:normAutofit/>
          </a:bodyPr>
          <a:lstStyle/>
          <a:p>
            <a:r>
              <a:rPr lang="nl-NL" b="1" dirty="0" smtClean="0"/>
              <a:t>Rekenen</a:t>
            </a:r>
            <a:r>
              <a:rPr lang="nl-NL" dirty="0" smtClean="0"/>
              <a:t> is het werken met getallen. Er zijn vier hoofdbewerkingen: optellen, aftrekken, vermenigvuldigen en delen. Verder ken je de bewerkingen machtsverheffen en worteltrekken. </a:t>
            </a:r>
          </a:p>
          <a:p>
            <a:endParaRPr lang="nl-NL" dirty="0" smtClean="0"/>
          </a:p>
          <a:p>
            <a:r>
              <a:rPr lang="nl-NL" b="1" dirty="0" smtClean="0"/>
              <a:t>Algebra</a:t>
            </a:r>
            <a:r>
              <a:rPr lang="nl-NL" dirty="0" smtClean="0"/>
              <a:t> is het rekenen met variabelen. Daarbij gelden dezelfde regels als bij het rekenen.</a:t>
            </a:r>
            <a:endParaRPr lang="nl-NL" dirty="0"/>
          </a:p>
        </p:txBody>
      </p:sp>
    </p:spTree>
    <p:extLst>
      <p:ext uri="{BB962C8B-B14F-4D97-AF65-F5344CB8AC3E}">
        <p14:creationId xmlns:p14="http://schemas.microsoft.com/office/powerpoint/2010/main" val="31212665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smtClean="0"/>
              <a:t>Variabelen</a:t>
            </a:r>
            <a:endParaRPr lang="nl-NL" dirty="0"/>
          </a:p>
        </p:txBody>
      </p:sp>
      <p:pic>
        <p:nvPicPr>
          <p:cNvPr id="6" name="Afbeelding 5"/>
          <p:cNvPicPr>
            <a:picLocks noChangeAspect="1"/>
          </p:cNvPicPr>
          <p:nvPr/>
        </p:nvPicPr>
        <p:blipFill>
          <a:blip r:embed="rId2"/>
          <a:stretch>
            <a:fillRect/>
          </a:stretch>
        </p:blipFill>
        <p:spPr>
          <a:xfrm>
            <a:off x="1459991" y="1869884"/>
            <a:ext cx="4965193" cy="3132765"/>
          </a:xfrm>
          <a:prstGeom prst="rect">
            <a:avLst/>
          </a:prstGeom>
        </p:spPr>
      </p:pic>
    </p:spTree>
    <p:extLst>
      <p:ext uri="{BB962C8B-B14F-4D97-AF65-F5344CB8AC3E}">
        <p14:creationId xmlns:p14="http://schemas.microsoft.com/office/powerpoint/2010/main" val="13370035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smtClean="0"/>
              <a:t>Omtrek</a:t>
            </a:r>
            <a:r>
              <a:rPr lang="en-GB" dirty="0" smtClean="0"/>
              <a:t> </a:t>
            </a:r>
            <a:r>
              <a:rPr lang="en-GB" dirty="0" err="1" smtClean="0"/>
              <a:t>en</a:t>
            </a:r>
            <a:r>
              <a:rPr lang="en-GB" dirty="0" smtClean="0"/>
              <a:t> </a:t>
            </a:r>
            <a:r>
              <a:rPr lang="en-GB" dirty="0" err="1" smtClean="0"/>
              <a:t>oppervlakte</a:t>
            </a:r>
            <a:endParaRPr lang="nl-NL" dirty="0"/>
          </a:p>
        </p:txBody>
      </p:sp>
      <p:sp>
        <p:nvSpPr>
          <p:cNvPr id="3" name="Tijdelijke aanduiding voor inhoud 2"/>
          <p:cNvSpPr>
            <a:spLocks noGrp="1"/>
          </p:cNvSpPr>
          <p:nvPr>
            <p:ph idx="1"/>
          </p:nvPr>
        </p:nvSpPr>
        <p:spPr/>
        <p:txBody>
          <a:bodyPr/>
          <a:lstStyle/>
          <a:p>
            <a:r>
              <a:rPr lang="nl-NL" dirty="0" smtClean="0"/>
              <a:t>Je ziet hieronder een luciferfiguur. De figuur is gemaakt van rode lucifers met een lengte van </a:t>
            </a:r>
            <a:r>
              <a:rPr lang="nl-NL" b="1" i="1" dirty="0" smtClean="0"/>
              <a:t>a</a:t>
            </a:r>
            <a:r>
              <a:rPr lang="nl-NL" dirty="0" smtClean="0"/>
              <a:t> cm en van groene lucifers van </a:t>
            </a:r>
            <a:r>
              <a:rPr lang="nl-NL" b="1" i="1" dirty="0" smtClean="0"/>
              <a:t>b</a:t>
            </a:r>
            <a:r>
              <a:rPr lang="nl-NL" dirty="0" smtClean="0"/>
              <a:t> cm. </a:t>
            </a:r>
          </a:p>
          <a:p>
            <a:endParaRPr lang="nl-NL" dirty="0"/>
          </a:p>
        </p:txBody>
      </p:sp>
      <p:pic>
        <p:nvPicPr>
          <p:cNvPr id="4" name="Afbeelding 3"/>
          <p:cNvPicPr>
            <a:picLocks noChangeAspect="1"/>
          </p:cNvPicPr>
          <p:nvPr/>
        </p:nvPicPr>
        <p:blipFill>
          <a:blip r:embed="rId2"/>
          <a:stretch>
            <a:fillRect/>
          </a:stretch>
        </p:blipFill>
        <p:spPr>
          <a:xfrm>
            <a:off x="999805" y="2811391"/>
            <a:ext cx="5194513" cy="3048579"/>
          </a:xfrm>
          <a:prstGeom prst="rect">
            <a:avLst/>
          </a:prstGeom>
        </p:spPr>
      </p:pic>
    </p:spTree>
    <p:extLst>
      <p:ext uri="{BB962C8B-B14F-4D97-AF65-F5344CB8AC3E}">
        <p14:creationId xmlns:p14="http://schemas.microsoft.com/office/powerpoint/2010/main" val="2029370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smtClean="0"/>
              <a:t>Opdracht</a:t>
            </a:r>
            <a:r>
              <a:rPr lang="en-GB" dirty="0" smtClean="0"/>
              <a:t> 1</a:t>
            </a:r>
            <a:endParaRPr lang="nl-NL" dirty="0"/>
          </a:p>
        </p:txBody>
      </p:sp>
      <p:pic>
        <p:nvPicPr>
          <p:cNvPr id="4" name="Afbeelding 3"/>
          <p:cNvPicPr>
            <a:picLocks noChangeAspect="1"/>
          </p:cNvPicPr>
          <p:nvPr/>
        </p:nvPicPr>
        <p:blipFill>
          <a:blip r:embed="rId2"/>
          <a:stretch>
            <a:fillRect/>
          </a:stretch>
        </p:blipFill>
        <p:spPr>
          <a:xfrm>
            <a:off x="838200" y="1556064"/>
            <a:ext cx="2812641" cy="4770000"/>
          </a:xfrm>
          <a:prstGeom prst="rect">
            <a:avLst/>
          </a:prstGeom>
        </p:spPr>
      </p:pic>
      <p:pic>
        <p:nvPicPr>
          <p:cNvPr id="5" name="Afbeelding 4"/>
          <p:cNvPicPr>
            <a:picLocks noChangeAspect="1"/>
          </p:cNvPicPr>
          <p:nvPr/>
        </p:nvPicPr>
        <p:blipFill>
          <a:blip r:embed="rId3"/>
          <a:stretch>
            <a:fillRect/>
          </a:stretch>
        </p:blipFill>
        <p:spPr>
          <a:xfrm>
            <a:off x="4065178" y="1690688"/>
            <a:ext cx="4061644" cy="763200"/>
          </a:xfrm>
          <a:prstGeom prst="rect">
            <a:avLst/>
          </a:prstGeom>
        </p:spPr>
      </p:pic>
      <p:pic>
        <p:nvPicPr>
          <p:cNvPr id="6" name="Afbeelding 5"/>
          <p:cNvPicPr>
            <a:picLocks noChangeAspect="1"/>
          </p:cNvPicPr>
          <p:nvPr/>
        </p:nvPicPr>
        <p:blipFill>
          <a:blip r:embed="rId3"/>
          <a:stretch>
            <a:fillRect/>
          </a:stretch>
        </p:blipFill>
        <p:spPr>
          <a:xfrm>
            <a:off x="4065178" y="3397851"/>
            <a:ext cx="4061644" cy="763200"/>
          </a:xfrm>
          <a:prstGeom prst="rect">
            <a:avLst/>
          </a:prstGeom>
        </p:spPr>
      </p:pic>
      <p:pic>
        <p:nvPicPr>
          <p:cNvPr id="7" name="Afbeelding 6"/>
          <p:cNvPicPr>
            <a:picLocks noChangeAspect="1"/>
          </p:cNvPicPr>
          <p:nvPr/>
        </p:nvPicPr>
        <p:blipFill>
          <a:blip r:embed="rId3"/>
          <a:stretch>
            <a:fillRect/>
          </a:stretch>
        </p:blipFill>
        <p:spPr>
          <a:xfrm>
            <a:off x="4065178" y="5105014"/>
            <a:ext cx="4061644" cy="763200"/>
          </a:xfrm>
          <a:prstGeom prst="rect">
            <a:avLst/>
          </a:prstGeom>
        </p:spPr>
      </p:pic>
    </p:spTree>
    <p:extLst>
      <p:ext uri="{BB962C8B-B14F-4D97-AF65-F5344CB8AC3E}">
        <p14:creationId xmlns:p14="http://schemas.microsoft.com/office/powerpoint/2010/main" val="10476381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smtClean="0"/>
              <a:t>Breuken</a:t>
            </a:r>
            <a:endParaRPr lang="nl-NL" dirty="0"/>
          </a:p>
        </p:txBody>
      </p:sp>
      <p:sp>
        <p:nvSpPr>
          <p:cNvPr id="3" name="Tijdelijke aanduiding voor inhoud 2"/>
          <p:cNvSpPr>
            <a:spLocks noGrp="1"/>
          </p:cNvSpPr>
          <p:nvPr>
            <p:ph idx="1"/>
          </p:nvPr>
        </p:nvSpPr>
        <p:spPr>
          <a:xfrm>
            <a:off x="838200" y="1825625"/>
            <a:ext cx="10515600" cy="1185799"/>
          </a:xfrm>
        </p:spPr>
        <p:txBody>
          <a:bodyPr/>
          <a:lstStyle/>
          <a:p>
            <a:r>
              <a:rPr lang="nl-NL" dirty="0" smtClean="0"/>
              <a:t>Als je breuken wilt vereenvoudigen kan je teller en noemer door hetzelfde getal delen.</a:t>
            </a:r>
          </a:p>
        </p:txBody>
      </p:sp>
      <p:pic>
        <p:nvPicPr>
          <p:cNvPr id="5" name="Afbeelding 4"/>
          <p:cNvPicPr>
            <a:picLocks noChangeAspect="1"/>
          </p:cNvPicPr>
          <p:nvPr/>
        </p:nvPicPr>
        <p:blipFill>
          <a:blip r:embed="rId2"/>
          <a:stretch>
            <a:fillRect/>
          </a:stretch>
        </p:blipFill>
        <p:spPr>
          <a:xfrm>
            <a:off x="8796326" y="41645"/>
            <a:ext cx="1573172" cy="1783980"/>
          </a:xfrm>
          <a:prstGeom prst="rect">
            <a:avLst/>
          </a:prstGeom>
        </p:spPr>
      </p:pic>
      <p:pic>
        <p:nvPicPr>
          <p:cNvPr id="4" name="Afbeelding 3"/>
          <p:cNvPicPr>
            <a:picLocks noChangeAspect="1"/>
          </p:cNvPicPr>
          <p:nvPr/>
        </p:nvPicPr>
        <p:blipFill>
          <a:blip r:embed="rId3"/>
          <a:stretch>
            <a:fillRect/>
          </a:stretch>
        </p:blipFill>
        <p:spPr>
          <a:xfrm>
            <a:off x="1055171" y="3000749"/>
            <a:ext cx="1441158" cy="1389888"/>
          </a:xfrm>
          <a:prstGeom prst="rect">
            <a:avLst/>
          </a:prstGeom>
        </p:spPr>
      </p:pic>
      <p:pic>
        <p:nvPicPr>
          <p:cNvPr id="6" name="Afbeelding 5"/>
          <p:cNvPicPr>
            <a:picLocks noChangeAspect="1"/>
          </p:cNvPicPr>
          <p:nvPr/>
        </p:nvPicPr>
        <p:blipFill>
          <a:blip r:embed="rId4"/>
          <a:stretch>
            <a:fillRect/>
          </a:stretch>
        </p:blipFill>
        <p:spPr>
          <a:xfrm>
            <a:off x="3846674" y="3011424"/>
            <a:ext cx="1883566" cy="1436833"/>
          </a:xfrm>
          <a:prstGeom prst="rect">
            <a:avLst/>
          </a:prstGeom>
        </p:spPr>
      </p:pic>
      <p:sp>
        <p:nvSpPr>
          <p:cNvPr id="7" name="Tekstvak 6"/>
          <p:cNvSpPr txBox="1"/>
          <p:nvPr/>
        </p:nvSpPr>
        <p:spPr>
          <a:xfrm>
            <a:off x="5474208" y="2852928"/>
            <a:ext cx="780288" cy="463296"/>
          </a:xfrm>
          <a:prstGeom prst="rect">
            <a:avLst/>
          </a:prstGeom>
          <a:solidFill>
            <a:schemeClr val="bg1"/>
          </a:solidFill>
        </p:spPr>
        <p:txBody>
          <a:bodyPr wrap="square" rtlCol="0">
            <a:spAutoFit/>
          </a:bodyPr>
          <a:lstStyle/>
          <a:p>
            <a:endParaRPr lang="nl-NL" dirty="0"/>
          </a:p>
        </p:txBody>
      </p:sp>
    </p:spTree>
    <p:extLst>
      <p:ext uri="{BB962C8B-B14F-4D97-AF65-F5344CB8AC3E}">
        <p14:creationId xmlns:p14="http://schemas.microsoft.com/office/powerpoint/2010/main" val="15617201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Breuken</a:t>
            </a:r>
            <a:endParaRPr lang="nl-NL" dirty="0"/>
          </a:p>
        </p:txBody>
      </p:sp>
      <p:sp>
        <p:nvSpPr>
          <p:cNvPr id="3" name="Tijdelijke aanduiding voor inhoud 2"/>
          <p:cNvSpPr>
            <a:spLocks noGrp="1"/>
          </p:cNvSpPr>
          <p:nvPr>
            <p:ph idx="1"/>
          </p:nvPr>
        </p:nvSpPr>
        <p:spPr>
          <a:xfrm>
            <a:off x="838200" y="1825625"/>
            <a:ext cx="10515600" cy="1539367"/>
          </a:xfrm>
        </p:spPr>
        <p:txBody>
          <a:bodyPr/>
          <a:lstStyle/>
          <a:p>
            <a:r>
              <a:rPr lang="nl-NL" dirty="0"/>
              <a:t>Je kan ook teller en noemer vermenigvuldigen met hetzelfde getal. Dat gebruik je als je breuken gelijknamig wilt maken.</a:t>
            </a:r>
          </a:p>
        </p:txBody>
      </p:sp>
      <p:pic>
        <p:nvPicPr>
          <p:cNvPr id="4" name="Afbeelding 3"/>
          <p:cNvPicPr>
            <a:picLocks noChangeAspect="1"/>
          </p:cNvPicPr>
          <p:nvPr/>
        </p:nvPicPr>
        <p:blipFill>
          <a:blip r:embed="rId2"/>
          <a:stretch>
            <a:fillRect/>
          </a:stretch>
        </p:blipFill>
        <p:spPr>
          <a:xfrm>
            <a:off x="1172137" y="2973852"/>
            <a:ext cx="5883439" cy="1476228"/>
          </a:xfrm>
          <a:prstGeom prst="rect">
            <a:avLst/>
          </a:prstGeom>
        </p:spPr>
      </p:pic>
      <p:pic>
        <p:nvPicPr>
          <p:cNvPr id="5" name="Afbeelding 4"/>
          <p:cNvPicPr>
            <a:picLocks noChangeAspect="1"/>
          </p:cNvPicPr>
          <p:nvPr/>
        </p:nvPicPr>
        <p:blipFill>
          <a:blip r:embed="rId3"/>
          <a:stretch>
            <a:fillRect/>
          </a:stretch>
        </p:blipFill>
        <p:spPr>
          <a:xfrm>
            <a:off x="1172137" y="4671054"/>
            <a:ext cx="5869798" cy="1668786"/>
          </a:xfrm>
          <a:prstGeom prst="rect">
            <a:avLst/>
          </a:prstGeom>
        </p:spPr>
      </p:pic>
    </p:spTree>
    <p:extLst>
      <p:ext uri="{BB962C8B-B14F-4D97-AF65-F5344CB8AC3E}">
        <p14:creationId xmlns:p14="http://schemas.microsoft.com/office/powerpoint/2010/main" val="18351937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Breuken</a:t>
            </a:r>
            <a:endParaRPr lang="nl-NL" dirty="0"/>
          </a:p>
        </p:txBody>
      </p:sp>
      <p:sp>
        <p:nvSpPr>
          <p:cNvPr id="3" name="Tijdelijke aanduiding voor inhoud 2"/>
          <p:cNvSpPr>
            <a:spLocks noGrp="1"/>
          </p:cNvSpPr>
          <p:nvPr>
            <p:ph idx="1"/>
          </p:nvPr>
        </p:nvSpPr>
        <p:spPr>
          <a:xfrm>
            <a:off x="838200" y="1825625"/>
            <a:ext cx="10515600" cy="1222375"/>
          </a:xfrm>
        </p:spPr>
        <p:txBody>
          <a:bodyPr/>
          <a:lstStyle/>
          <a:p>
            <a:r>
              <a:rPr lang="nl-NL" dirty="0"/>
              <a:t>Als je breuken wilt vermenigvuldigen dan vermenigvuldig je teller met de teller en noemer met de noemer.</a:t>
            </a:r>
          </a:p>
        </p:txBody>
      </p:sp>
      <p:pic>
        <p:nvPicPr>
          <p:cNvPr id="4" name="Afbeelding 3"/>
          <p:cNvPicPr>
            <a:picLocks noChangeAspect="1"/>
          </p:cNvPicPr>
          <p:nvPr/>
        </p:nvPicPr>
        <p:blipFill>
          <a:blip r:embed="rId2"/>
          <a:stretch>
            <a:fillRect/>
          </a:stretch>
        </p:blipFill>
        <p:spPr>
          <a:xfrm>
            <a:off x="1150297" y="2810876"/>
            <a:ext cx="2494349" cy="1297827"/>
          </a:xfrm>
          <a:prstGeom prst="rect">
            <a:avLst/>
          </a:prstGeom>
        </p:spPr>
      </p:pic>
      <p:pic>
        <p:nvPicPr>
          <p:cNvPr id="5" name="Afbeelding 4"/>
          <p:cNvPicPr>
            <a:picLocks noChangeAspect="1"/>
          </p:cNvPicPr>
          <p:nvPr/>
        </p:nvPicPr>
        <p:blipFill>
          <a:blip r:embed="rId3"/>
          <a:stretch>
            <a:fillRect/>
          </a:stretch>
        </p:blipFill>
        <p:spPr>
          <a:xfrm>
            <a:off x="5080588" y="2851829"/>
            <a:ext cx="3905705" cy="2220043"/>
          </a:xfrm>
          <a:prstGeom prst="rect">
            <a:avLst/>
          </a:prstGeom>
        </p:spPr>
      </p:pic>
    </p:spTree>
    <p:extLst>
      <p:ext uri="{BB962C8B-B14F-4D97-AF65-F5344CB8AC3E}">
        <p14:creationId xmlns:p14="http://schemas.microsoft.com/office/powerpoint/2010/main" val="9535677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Breuken</a:t>
            </a:r>
            <a:endParaRPr lang="nl-NL" dirty="0"/>
          </a:p>
        </p:txBody>
      </p:sp>
      <p:sp>
        <p:nvSpPr>
          <p:cNvPr id="3" name="Tijdelijke aanduiding voor inhoud 2"/>
          <p:cNvSpPr>
            <a:spLocks noGrp="1"/>
          </p:cNvSpPr>
          <p:nvPr>
            <p:ph idx="1"/>
          </p:nvPr>
        </p:nvSpPr>
        <p:spPr>
          <a:xfrm>
            <a:off x="838200" y="1825625"/>
            <a:ext cx="10515600" cy="1758823"/>
          </a:xfrm>
        </p:spPr>
        <p:txBody>
          <a:bodyPr/>
          <a:lstStyle/>
          <a:p>
            <a:r>
              <a:rPr lang="nl-NL" dirty="0"/>
              <a:t>Er zijn twee manieren waarop je breuken kunt delen. De eerste methode is gelijknamig maken en de tweede methode is gebruik maken van de regel 'delen door een breuk is vermenigvuldigen met het omgekeerde'.</a:t>
            </a:r>
          </a:p>
        </p:txBody>
      </p:sp>
      <p:pic>
        <p:nvPicPr>
          <p:cNvPr id="4" name="Afbeelding 3"/>
          <p:cNvPicPr>
            <a:picLocks noChangeAspect="1"/>
          </p:cNvPicPr>
          <p:nvPr/>
        </p:nvPicPr>
        <p:blipFill>
          <a:blip r:embed="rId2"/>
          <a:stretch>
            <a:fillRect/>
          </a:stretch>
        </p:blipFill>
        <p:spPr>
          <a:xfrm>
            <a:off x="1048490" y="3584448"/>
            <a:ext cx="4142835" cy="1219200"/>
          </a:xfrm>
          <a:prstGeom prst="rect">
            <a:avLst/>
          </a:prstGeom>
        </p:spPr>
      </p:pic>
      <p:pic>
        <p:nvPicPr>
          <p:cNvPr id="5" name="Afbeelding 4"/>
          <p:cNvPicPr>
            <a:picLocks noChangeAspect="1"/>
          </p:cNvPicPr>
          <p:nvPr/>
        </p:nvPicPr>
        <p:blipFill>
          <a:blip r:embed="rId3"/>
          <a:stretch>
            <a:fillRect/>
          </a:stretch>
        </p:blipFill>
        <p:spPr>
          <a:xfrm>
            <a:off x="5798507" y="3523901"/>
            <a:ext cx="5555293" cy="1364679"/>
          </a:xfrm>
          <a:prstGeom prst="rect">
            <a:avLst/>
          </a:prstGeom>
        </p:spPr>
      </p:pic>
    </p:spTree>
    <p:extLst>
      <p:ext uri="{BB962C8B-B14F-4D97-AF65-F5344CB8AC3E}">
        <p14:creationId xmlns:p14="http://schemas.microsoft.com/office/powerpoint/2010/main" val="3195528344"/>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233</Words>
  <Application>Microsoft Office PowerPoint</Application>
  <PresentationFormat>Breedbeeld</PresentationFormat>
  <Paragraphs>25</Paragraphs>
  <Slides>16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16</vt:i4>
      </vt:variant>
    </vt:vector>
  </HeadingPairs>
  <TitlesOfParts>
    <vt:vector size="20" baseType="lpstr">
      <vt:lpstr>Arial</vt:lpstr>
      <vt:lpstr>Calibri</vt:lpstr>
      <vt:lpstr>Calibri Light</vt:lpstr>
      <vt:lpstr>Kantoorthema</vt:lpstr>
      <vt:lpstr>PowerPoint-presentatie</vt:lpstr>
      <vt:lpstr>Wat is algebra?</vt:lpstr>
      <vt:lpstr>Variabelen</vt:lpstr>
      <vt:lpstr>Omtrek en oppervlakte</vt:lpstr>
      <vt:lpstr>Opdracht 1</vt:lpstr>
      <vt:lpstr>Breuken</vt:lpstr>
      <vt:lpstr>Breuken</vt:lpstr>
      <vt:lpstr>Breuken</vt:lpstr>
      <vt:lpstr>Breuken</vt:lpstr>
      <vt:lpstr>Voorbeelden van herleiden</vt:lpstr>
      <vt:lpstr>Opdracht 2</vt:lpstr>
      <vt:lpstr>PowerPoint-presentatie</vt:lpstr>
      <vt:lpstr>Opdracht 3</vt:lpstr>
      <vt:lpstr>Machten</vt:lpstr>
      <vt:lpstr>Opdracht 4</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Willem van Ravenstein</dc:creator>
  <cp:lastModifiedBy>Willem van Ravenstein</cp:lastModifiedBy>
  <cp:revision>16</cp:revision>
  <dcterms:created xsi:type="dcterms:W3CDTF">2015-11-12T21:37:07Z</dcterms:created>
  <dcterms:modified xsi:type="dcterms:W3CDTF">2015-11-15T19:56:20Z</dcterms:modified>
</cp:coreProperties>
</file>